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80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93</c:v>
                </c:pt>
                <c:pt idx="2">
                  <c:v>99</c:v>
                </c:pt>
                <c:pt idx="3">
                  <c:v>42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"</a:t>
            </a:r>
            <a:r>
              <a:rPr lang="ru-RU" dirty="0"/>
              <a:t>2 "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пересдача "2 "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"3"</c:v>
                </c:pt>
                <c:pt idx="1">
                  <c:v>"4"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верно</c:v>
                </c:pt>
                <c:pt idx="2">
                  <c:v>max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верно</c:v>
                </c:pt>
                <c:pt idx="2">
                  <c:v>max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верно</c:v>
                </c:pt>
                <c:pt idx="2">
                  <c:v>max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 задание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 задание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19 и 20 задание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axId val="61205888"/>
        <c:axId val="65842176"/>
      </c:barChart>
      <c:catAx>
        <c:axId val="61205888"/>
        <c:scaling>
          <c:orientation val="minMax"/>
        </c:scaling>
        <c:axPos val="b"/>
        <c:numFmt formatCode="General" sourceLinked="1"/>
        <c:tickLblPos val="nextTo"/>
        <c:crossAx val="65842176"/>
        <c:crosses val="autoZero"/>
        <c:auto val="1"/>
        <c:lblAlgn val="ctr"/>
        <c:lblOffset val="100"/>
      </c:catAx>
      <c:valAx>
        <c:axId val="65842176"/>
        <c:scaling>
          <c:orientation val="minMax"/>
        </c:scaling>
        <c:axPos val="l"/>
        <c:majorGridlines/>
        <c:numFmt formatCode="General" sourceLinked="1"/>
        <c:tickLblPos val="nextTo"/>
        <c:crossAx val="612058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</c:v>
                </c:pt>
                <c:pt idx="1">
                  <c:v>верно</c:v>
                </c:pt>
                <c:pt idx="2">
                  <c:v>max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 </c:v>
                </c:pt>
                <c:pt idx="1">
                  <c:v>правильный ответ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правильно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верный ответ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'Лист1'!$A$2:$A$3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'Лист1'!$B$2:$B$3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верно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808D7-D6EF-4714-8639-96EEF009CDE7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89647-0E4E-4E9D-A0A5-29C72C1B6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89647-0E4E-4E9D-A0A5-29C72C1B6B8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E67FFB-6601-4CB8-9997-7FC3EE56941C}" type="datetimeFigureOut">
              <a:rPr lang="ru-RU" smtClean="0"/>
              <a:pPr/>
              <a:t>24.08.2018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7AC445-F0AC-4EF6-BA3D-5F3C098AC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364516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Анализ результатов государственной итоговой аттестации 2018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7406640" cy="1752600"/>
          </a:xfrm>
        </p:spPr>
        <p:txBody>
          <a:bodyPr/>
          <a:lstStyle/>
          <a:p>
            <a:pPr algn="r"/>
            <a:r>
              <a:rPr lang="ru-RU" dirty="0" smtClean="0"/>
              <a:t>Учитель ГБОУ СОШ № 5 ОЦ «Лидер»</a:t>
            </a:r>
          </a:p>
          <a:p>
            <a:pPr algn="r"/>
            <a:r>
              <a:rPr lang="ru-RU" dirty="0" smtClean="0"/>
              <a:t>Еремина Г.Д.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Формульная зависимость в графическом виде</a:t>
            </a:r>
            <a:endParaRPr lang="ru-RU" dirty="0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9201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6, 8, 9, 10,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Алгоритм для конкретного исполнителя с фиксированным набором команд</a:t>
            </a:r>
          </a:p>
          <a:p>
            <a:r>
              <a:rPr lang="ru-RU" dirty="0" smtClean="0"/>
              <a:t>Линейный алгоритм, записанный на алгоритмическом языке</a:t>
            </a:r>
          </a:p>
          <a:p>
            <a:r>
              <a:rPr lang="ru-RU" dirty="0" smtClean="0"/>
              <a:t>Простейший циклический алгоритм, записанный на алгоритмическом языке</a:t>
            </a:r>
          </a:p>
          <a:p>
            <a:r>
              <a:rPr lang="ru-RU" dirty="0" smtClean="0"/>
              <a:t>Циклический алгоритм обработки массива чисел, записанный на алгоритмическом языке</a:t>
            </a:r>
          </a:p>
          <a:p>
            <a:r>
              <a:rPr lang="ru-RU" dirty="0" smtClean="0"/>
              <a:t>Простой линейный алгоритм для формального исполнителя</a:t>
            </a:r>
          </a:p>
          <a:p>
            <a:r>
              <a:rPr lang="ru-RU" dirty="0" smtClean="0"/>
              <a:t>Алгоритм, записанный на естественном языке, обрабатывающий цепочки символов или списки</a:t>
            </a:r>
          </a:p>
          <a:p>
            <a:endParaRPr lang="ru-RU" dirty="0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228183" cy="684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27" y="1628800"/>
            <a:ext cx="89792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9568"/>
            <a:ext cx="457627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6632"/>
            <a:ext cx="3384376" cy="42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-27384"/>
            <a:ext cx="4238798" cy="683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1161" y="1700808"/>
            <a:ext cx="769283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821236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5538"/>
            <a:ext cx="92678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267826" cy="348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17, 18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Информационно-коммуникационные технологии</a:t>
            </a:r>
          </a:p>
          <a:p>
            <a:r>
              <a:rPr lang="ru-RU" dirty="0" smtClean="0"/>
              <a:t>Осуществление поиска информации в Интернете </a:t>
            </a:r>
            <a:endParaRPr lang="ru-RU" dirty="0"/>
          </a:p>
        </p:txBody>
      </p:sp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828800" y="243690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19, 20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59632" y="3284984"/>
          <a:ext cx="7674818" cy="296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-27384"/>
            <a:ext cx="1907704" cy="143077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03648" y="1484784"/>
          <a:ext cx="5112567" cy="1116330"/>
        </p:xfrm>
        <a:graphic>
          <a:graphicData uri="http://schemas.openxmlformats.org/drawingml/2006/table">
            <a:tbl>
              <a:tblPr/>
              <a:tblGrid>
                <a:gridCol w="1704189"/>
                <a:gridCol w="1704189"/>
                <a:gridCol w="1704189"/>
              </a:tblGrid>
              <a:tr h="55658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задание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 задание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 и 20 задание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7507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</a:t>
            </a:r>
            <a:r>
              <a:rPr lang="ru-RU" dirty="0" smtClean="0"/>
              <a:t>Кодирование и операции над числами в разных системах счисления</a:t>
            </a:r>
            <a:endParaRPr lang="ru-RU" dirty="0"/>
          </a:p>
        </p:txBody>
      </p:sp>
      <p:pic>
        <p:nvPicPr>
          <p:cNvPr id="35842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648866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707904" y="4005064"/>
          <a:ext cx="5226546" cy="224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 </a:t>
            </a:r>
            <a:r>
              <a:rPr lang="ru-RU" dirty="0" smtClean="0"/>
              <a:t>Построение таблиц истинности логических выражений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59832" y="3933056"/>
          <a:ext cx="5874618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7129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r>
              <a:rPr lang="ru-RU" dirty="0" smtClean="0"/>
              <a:t> Анализ информационных моделей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925566" y="4110608"/>
          <a:ext cx="4218434" cy="274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890" name="Picture 2" descr="https://inf-ege.sdamgia.ru/get_file?id=344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6896100" cy="2600325"/>
          </a:xfrm>
          <a:prstGeom prst="rect">
            <a:avLst/>
          </a:prstGeom>
          <a:noFill/>
        </p:spPr>
      </p:pic>
      <p:pic>
        <p:nvPicPr>
          <p:cNvPr id="6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ru-RU" dirty="0" smtClean="0"/>
              <a:t>Базы данных. Файловая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6646209" cy="499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 </a:t>
            </a:r>
            <a:r>
              <a:rPr lang="ru-RU" dirty="0" smtClean="0"/>
              <a:t>Кодирование и декодирование информации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" y="1412776"/>
            <a:ext cx="92011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 </a:t>
            </a:r>
            <a:r>
              <a:rPr lang="ru-RU" dirty="0" smtClean="0"/>
              <a:t> Анализ и построение алгоритмов для исполнителей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47800"/>
            <a:ext cx="8034096" cy="48006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Автомат получает на вход трёхзначное число. По этому числу строится новое число по следующим правилам.</a:t>
            </a:r>
          </a:p>
          <a:p>
            <a:r>
              <a:rPr lang="ru-RU" sz="2000" dirty="0" smtClean="0"/>
              <a:t>1. Складываются отдельно первая и вторая цифры, а также вторая и третья цифры.</a:t>
            </a:r>
          </a:p>
          <a:p>
            <a:r>
              <a:rPr lang="ru-RU" sz="2000" dirty="0" smtClean="0"/>
              <a:t>2. Полученные два числа записываются друг за другом в порядке </a:t>
            </a:r>
            <a:r>
              <a:rPr lang="ru-RU" sz="2000" dirty="0" err="1" smtClean="0"/>
              <a:t>неубывания</a:t>
            </a:r>
            <a:r>
              <a:rPr lang="ru-RU" sz="2000" dirty="0" smtClean="0"/>
              <a:t> без разделителей.</a:t>
            </a:r>
          </a:p>
          <a:p>
            <a:r>
              <a:rPr lang="ru-RU" sz="2000" i="1" dirty="0" smtClean="0"/>
              <a:t>Пример</a:t>
            </a:r>
            <a:r>
              <a:rPr lang="ru-RU" sz="2000" dirty="0" smtClean="0"/>
              <a:t>. Исходное число: 872. Суммы: 8+7 = 15; 7+2 = 9. Результат: 915.</a:t>
            </a:r>
          </a:p>
          <a:p>
            <a:r>
              <a:rPr lang="ru-RU" sz="2000" dirty="0" smtClean="0"/>
              <a:t>Укажите </a:t>
            </a:r>
            <a:r>
              <a:rPr lang="ru-RU" sz="2000" b="1" dirty="0" smtClean="0"/>
              <a:t>наименьшее</a:t>
            </a:r>
            <a:r>
              <a:rPr lang="ru-RU" sz="2000" dirty="0" smtClean="0"/>
              <a:t> число, при обработке которого автомат выдаёт результат 714.</a:t>
            </a:r>
          </a:p>
          <a:p>
            <a:endParaRPr lang="ru-RU" sz="2000" dirty="0"/>
          </a:p>
        </p:txBody>
      </p:sp>
      <p:pic>
        <p:nvPicPr>
          <p:cNvPr id="4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7 </a:t>
            </a:r>
            <a:r>
              <a:rPr lang="ru-RU" dirty="0" smtClean="0"/>
              <a:t>Анализ диаграмм и электронных таблиц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ячейки электронной таблицы записаны числа, как показано на рисунке: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В </a:t>
            </a:r>
            <a:r>
              <a:rPr lang="ru-RU" sz="1800" dirty="0" smtClean="0"/>
              <a:t>ячейку B3 записали формулу =$D4+E$4. Затем ячейку B3 скопировали в одну из ячеек диапазона A1:B6, после чего в этой ячейке появилось числовое значение 6002. В какую ячейку выполнялось копирование?</a:t>
            </a:r>
          </a:p>
          <a:p>
            <a:r>
              <a:rPr lang="ru-RU" sz="1800" i="1" dirty="0" smtClean="0"/>
              <a:t>Примечание:</a:t>
            </a:r>
            <a:r>
              <a:rPr lang="ru-RU" sz="1800" dirty="0" smtClean="0"/>
              <a:t> знак $ обозначает абсолютную адресацию.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772816"/>
          <a:ext cx="3333750" cy="1905000"/>
        </p:xfrm>
        <a:graphic>
          <a:graphicData uri="http://schemas.openxmlformats.org/drawingml/2006/table">
            <a:tbl>
              <a:tblPr/>
              <a:tblGrid>
                <a:gridCol w="476250"/>
                <a:gridCol w="476250"/>
                <a:gridCol w="476250"/>
                <a:gridCol w="476250"/>
                <a:gridCol w="476250"/>
                <a:gridCol w="476250"/>
                <a:gridCol w="4762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/>
                      </a:r>
                      <a:b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A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B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C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D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E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000000"/>
                          </a:solidFill>
                          <a:latin typeface="Verdana"/>
                        </a:rPr>
                        <a:t>F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2001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2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200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2001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4000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2001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3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400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3001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6001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3001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4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800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4001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8000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4001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5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1600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5001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10001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5001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6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3200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6001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>
                          <a:solidFill>
                            <a:srgbClr val="000000"/>
                          </a:solidFill>
                          <a:latin typeface="Verdana"/>
                        </a:rPr>
                        <a:t>12000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rgbClr val="000000"/>
                          </a:solidFill>
                          <a:latin typeface="Verdana"/>
                        </a:rPr>
                        <a:t>6001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7550"/>
            <a:ext cx="1967880" cy="181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 </a:t>
            </a:r>
            <a:r>
              <a:rPr lang="ru-RU" dirty="0" smtClean="0"/>
              <a:t>Анализ программ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773167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 </a:t>
            </a:r>
            <a:r>
              <a:rPr lang="ru-RU" dirty="0" smtClean="0"/>
              <a:t>Кодирование и декодирование информации. Передача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1" y="1628800"/>
            <a:ext cx="9112759" cy="235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 </a:t>
            </a:r>
            <a:r>
              <a:rPr lang="ru-RU" dirty="0" smtClean="0"/>
              <a:t>Перебор слов и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57371" cy="20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 </a:t>
            </a:r>
            <a:r>
              <a:rPr lang="ru-RU" dirty="0" smtClean="0"/>
              <a:t>Рекурсивные алгоритмы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652" y="1196752"/>
            <a:ext cx="887334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 </a:t>
            </a:r>
            <a:r>
              <a:rPr lang="ru-RU" dirty="0" smtClean="0"/>
              <a:t>Организация компьютерных сетей. Адресация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067" y="1556792"/>
            <a:ext cx="84809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13 </a:t>
            </a:r>
            <a:r>
              <a:rPr lang="ru-RU" dirty="0" smtClean="0"/>
              <a:t>Вычисление количества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7128792" cy="34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14 </a:t>
            </a:r>
            <a:r>
              <a:rPr lang="ru-RU" dirty="0" smtClean="0"/>
              <a:t>Выполнение алгоритмов для исполнителя Робот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33119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 </a:t>
            </a:r>
            <a:r>
              <a:rPr lang="ru-RU" dirty="0" smtClean="0"/>
              <a:t>Поиск путей в графе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380312" cy="394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16 </a:t>
            </a:r>
            <a:r>
              <a:rPr lang="ru-RU" dirty="0" smtClean="0"/>
              <a:t>Кодирование чисел. Системы счисления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135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17 </a:t>
            </a:r>
            <a:r>
              <a:rPr lang="ru-RU" dirty="0" smtClean="0"/>
              <a:t>Запросы для поисковых систем с использованием логических выражений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4523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 </a:t>
            </a:r>
            <a:r>
              <a:rPr lang="ru-RU" dirty="0" smtClean="0"/>
              <a:t>Преобразование логических выражений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 </a:t>
            </a:r>
            <a:r>
              <a:rPr lang="ru-RU" dirty="0" smtClean="0"/>
              <a:t>Обработка массивов и матриц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301" y="1340768"/>
            <a:ext cx="8496699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1, 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r>
              <a:rPr lang="ru-RU" dirty="0" smtClean="0"/>
              <a:t>Количественные параметры информационных объектов</a:t>
            </a:r>
          </a:p>
          <a:p>
            <a:r>
              <a:rPr lang="ru-RU" dirty="0" smtClean="0"/>
              <a:t>Скорость передачи информации</a:t>
            </a:r>
            <a:endParaRPr lang="ru-RU" dirty="0"/>
          </a:p>
        </p:txBody>
      </p:sp>
      <p:pic>
        <p:nvPicPr>
          <p:cNvPr id="1026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2411760" cy="180882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80928"/>
            <a:ext cx="9144000" cy="22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множение 6"/>
          <p:cNvSpPr/>
          <p:nvPr/>
        </p:nvSpPr>
        <p:spPr>
          <a:xfrm>
            <a:off x="4427984" y="4221088"/>
            <a:ext cx="432048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1979712" y="4221088"/>
            <a:ext cx="432048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20 </a:t>
            </a:r>
            <a:r>
              <a:rPr lang="ru-RU" dirty="0" smtClean="0"/>
              <a:t>Анализ программы с циклами и условными операторами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5472608" cy="36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21 </a:t>
            </a:r>
            <a:r>
              <a:rPr lang="ru-RU" dirty="0" smtClean="0"/>
              <a:t>Анализ программ с циклами и подпрограммами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416824" cy="381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22 </a:t>
            </a:r>
            <a:r>
              <a:rPr lang="ru-RU" dirty="0" smtClean="0"/>
              <a:t>Оператор присваивания и ветвления. Перебор вариантов, построение дерева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344816" cy="28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23 </a:t>
            </a:r>
            <a:r>
              <a:rPr lang="ru-RU" dirty="0" smtClean="0"/>
              <a:t>Логические уравнения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4931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24 </a:t>
            </a:r>
            <a:r>
              <a:rPr lang="ru-RU" dirty="0" smtClean="0"/>
              <a:t>Исправление ошибок в программе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5508104" cy="316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25 </a:t>
            </a:r>
            <a:r>
              <a:rPr lang="ru-RU" dirty="0" smtClean="0"/>
              <a:t>Алгоритмы обработки массивов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80" y="1340768"/>
            <a:ext cx="879612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69158"/>
            <a:ext cx="1835696" cy="1688841"/>
          </a:xfrm>
          <a:prstGeom prst="rect">
            <a:avLst/>
          </a:prstGeom>
          <a:noFill/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277494" y="4542656"/>
          <a:ext cx="4866506" cy="231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26 </a:t>
            </a:r>
            <a:r>
              <a:rPr lang="ru-RU" dirty="0" smtClean="0"/>
              <a:t>Выигрышная стратегия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89" y="5144696"/>
            <a:ext cx="1862285" cy="1713303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699792" y="1556792"/>
          <a:ext cx="572412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27 </a:t>
            </a:r>
            <a:r>
              <a:rPr lang="ru-RU" dirty="0" smtClean="0"/>
              <a:t>Программирование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gazeta-ch.ru/media/k2/items/cache/162542c63974f866af57eea7ccaad81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89" y="5144696"/>
            <a:ext cx="1862285" cy="1713303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2699792" y="1556792"/>
          <a:ext cx="5724128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276952" cy="282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323528" y="3356992"/>
            <a:ext cx="2160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40152" y="4077072"/>
            <a:ext cx="2160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180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2, 12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Значение логического выражения</a:t>
            </a:r>
          </a:p>
          <a:p>
            <a:r>
              <a:rPr lang="ru-RU" dirty="0" smtClean="0"/>
              <a:t>Осуществление поиска в готовой базе данных по сформулированному условию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40968"/>
            <a:ext cx="912537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555776" y="4293096"/>
            <a:ext cx="338437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180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907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49180"/>
            <a:ext cx="2411760" cy="1808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3, 11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Формальные описания реальных объектов и процессов</a:t>
            </a:r>
          </a:p>
          <a:p>
            <a:r>
              <a:rPr lang="ru-RU" dirty="0" err="1" smtClean="0"/>
              <a:t>Анализирование</a:t>
            </a:r>
            <a:r>
              <a:rPr lang="ru-RU" dirty="0" smtClean="0"/>
              <a:t> информации, представленной в виде схем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83873"/>
            <a:ext cx="8145480" cy="287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Файловая система организации данных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828652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uvk2.educrimea.ru/uploads/20500/20487/section/324033/gve/r.sobr4.jpg?15163053609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0"/>
            <a:ext cx="1907704" cy="143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287</TotalTime>
  <Words>509</Words>
  <Application>Microsoft Office PowerPoint</Application>
  <PresentationFormat>Экран (4:3)</PresentationFormat>
  <Paragraphs>149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Солнцестояние</vt:lpstr>
      <vt:lpstr>Анализ результатов государственной итоговой аттестации 2018 </vt:lpstr>
      <vt:lpstr>Слайд 2</vt:lpstr>
      <vt:lpstr>Слайд 3</vt:lpstr>
      <vt:lpstr>Задание 1, 15</vt:lpstr>
      <vt:lpstr>Слайд 5</vt:lpstr>
      <vt:lpstr>Задание 2, 12</vt:lpstr>
      <vt:lpstr>Слайд 7</vt:lpstr>
      <vt:lpstr>Задание 3, 11</vt:lpstr>
      <vt:lpstr>Задание 4</vt:lpstr>
      <vt:lpstr>Задание 5</vt:lpstr>
      <vt:lpstr>Задание 6, 8, 9, 10,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Задание 17, 18</vt:lpstr>
      <vt:lpstr>Задание 19, 20</vt:lpstr>
      <vt:lpstr>1 Кодирование и операции над числами в разных системах счисления</vt:lpstr>
      <vt:lpstr>2 Построение таблиц истинности логических выражений</vt:lpstr>
      <vt:lpstr>3 Анализ информационных моделей</vt:lpstr>
      <vt:lpstr>4Базы данных. Файловая система</vt:lpstr>
      <vt:lpstr>5 Кодирование и декодирование информации</vt:lpstr>
      <vt:lpstr>6  Анализ и построение алгоритмов для исполнителей</vt:lpstr>
      <vt:lpstr>7 Анализ диаграмм и электронных таблиц</vt:lpstr>
      <vt:lpstr>8 Анализ программ</vt:lpstr>
      <vt:lpstr>9 Кодирование и декодирование информации. Передача информации</vt:lpstr>
      <vt:lpstr>10 Перебор слов и системы счисления</vt:lpstr>
      <vt:lpstr>11 Рекурсивные алгоритмы</vt:lpstr>
      <vt:lpstr>12 Организация компьютерных сетей. Адресация</vt:lpstr>
      <vt:lpstr>13 Вычисление количества информации</vt:lpstr>
      <vt:lpstr>14 Выполнение алгоритмов для исполнителя Робот</vt:lpstr>
      <vt:lpstr>15 Поиск путей в графе</vt:lpstr>
      <vt:lpstr>16 Кодирование чисел. Системы счисления</vt:lpstr>
      <vt:lpstr>17 Запросы для поисковых систем с использованием логических выражений</vt:lpstr>
      <vt:lpstr>18 Преобразование логических выражений</vt:lpstr>
      <vt:lpstr>19 Обработка массивов и матриц</vt:lpstr>
      <vt:lpstr>20 Анализ программы с циклами и условными операторами</vt:lpstr>
      <vt:lpstr>21 Анализ программ с циклами и подпрограммами</vt:lpstr>
      <vt:lpstr>22 Оператор присваивания и ветвления. Перебор вариантов, построение дерева</vt:lpstr>
      <vt:lpstr>23 Логические уравнения </vt:lpstr>
      <vt:lpstr>24 Исправление ошибок в программе </vt:lpstr>
      <vt:lpstr>25 Алгоритмы обработки массивов </vt:lpstr>
      <vt:lpstr>26 Выигрышная стратегия</vt:lpstr>
      <vt:lpstr>27 Программирование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государственной итоговой аттестации 2018</dc:title>
  <dc:creator>Home</dc:creator>
  <cp:lastModifiedBy>Home</cp:lastModifiedBy>
  <cp:revision>29</cp:revision>
  <dcterms:created xsi:type="dcterms:W3CDTF">2018-08-23T04:54:42Z</dcterms:created>
  <dcterms:modified xsi:type="dcterms:W3CDTF">2018-08-24T02:26:46Z</dcterms:modified>
</cp:coreProperties>
</file>